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59" r:id="rId6"/>
    <p:sldId id="261" r:id="rId7"/>
    <p:sldId id="275" r:id="rId8"/>
    <p:sldId id="262" r:id="rId9"/>
    <p:sldId id="263" r:id="rId10"/>
    <p:sldId id="269" r:id="rId11"/>
    <p:sldId id="270" r:id="rId12"/>
    <p:sldId id="264" r:id="rId13"/>
    <p:sldId id="265" r:id="rId14"/>
    <p:sldId id="276" r:id="rId15"/>
    <p:sldId id="277" r:id="rId16"/>
    <p:sldId id="271" r:id="rId17"/>
    <p:sldId id="272" r:id="rId18"/>
    <p:sldId id="274" r:id="rId19"/>
    <p:sldId id="273" r:id="rId20"/>
    <p:sldId id="266" r:id="rId21"/>
    <p:sldId id="278" r:id="rId22"/>
  </p:sldIdLst>
  <p:sldSz cx="9144000" cy="6858000" type="screen4x3"/>
  <p:notesSz cx="6662738"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6" d="100"/>
          <a:sy n="96" d="100"/>
        </p:scale>
        <p:origin x="-3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382A7FBD-0645-474A-AE3C-20CB0B848FF3}" type="datetimeFigureOut">
              <a:rPr lang="es-AR" smtClean="0"/>
              <a:pPr/>
              <a:t>15/11/2017</a:t>
            </a:fld>
            <a:endParaRPr lang="es-AR"/>
          </a:p>
        </p:txBody>
      </p:sp>
      <p:sp>
        <p:nvSpPr>
          <p:cNvPr id="4" name="3 Marcador de imagen de diapositiva"/>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86990290-65D8-430A-B464-793B7982BF14}"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1510-0EBF-4A34-BF78-C35A2C60EB4A}"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6" name="5 CuadroTexto"/>
          <p:cNvSpPr txBox="1"/>
          <p:nvPr/>
        </p:nvSpPr>
        <p:spPr>
          <a:xfrm>
            <a:off x="2500298" y="285728"/>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2428860" y="1785926"/>
            <a:ext cx="4286280" cy="584775"/>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 </a:t>
            </a:r>
          </a:p>
        </p:txBody>
      </p:sp>
      <p:sp>
        <p:nvSpPr>
          <p:cNvPr id="9" name="8 CuadroTexto"/>
          <p:cNvSpPr txBox="1"/>
          <p:nvPr/>
        </p:nvSpPr>
        <p:spPr>
          <a:xfrm>
            <a:off x="928662" y="2928934"/>
            <a:ext cx="7143800" cy="584775"/>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una mirada documental de los acuerdos con la Santa Sede, otras jurisdicciones y organismos internacionales</a:t>
            </a:r>
          </a:p>
        </p:txBody>
      </p:sp>
      <p:graphicFrame>
        <p:nvGraphicFramePr>
          <p:cNvPr id="10" name="9 Tabla"/>
          <p:cNvGraphicFramePr>
            <a:graphicFrameLocks noGrp="1"/>
          </p:cNvGraphicFramePr>
          <p:nvPr/>
        </p:nvGraphicFramePr>
        <p:xfrm>
          <a:off x="1857356" y="4357694"/>
          <a:ext cx="5643880" cy="1598295"/>
        </p:xfrm>
        <a:graphic>
          <a:graphicData uri="http://schemas.openxmlformats.org/drawingml/2006/table">
            <a:tbl>
              <a:tblPr/>
              <a:tblGrid>
                <a:gridCol w="2821940"/>
                <a:gridCol w="2821940"/>
              </a:tblGrid>
              <a:tr h="802005">
                <a:tc>
                  <a:txBody>
                    <a:bodyPr/>
                    <a:lstStyle/>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Dra. María Eva CATALDI</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Abogada</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iea@mrecic.gov.ar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tcPr>
                </a:tc>
                <a:tc>
                  <a:txBody>
                    <a:bodyPr/>
                    <a:lstStyle/>
                    <a:p>
                      <a:pPr algn="ctr">
                        <a:lnSpc>
                          <a:spcPts val="1200"/>
                        </a:lnSpc>
                        <a:spcBef>
                          <a:spcPts val="600"/>
                        </a:spcBef>
                        <a:spcAft>
                          <a:spcPts val="0"/>
                        </a:spcAft>
                      </a:pPr>
                      <a:r>
                        <a:rPr lang="en-US" sz="1200">
                          <a:solidFill>
                            <a:schemeClr val="tx1">
                              <a:lumMod val="50000"/>
                              <a:lumOff val="50000"/>
                            </a:schemeClr>
                          </a:solidFill>
                          <a:latin typeface="Arial Rounded MT Bold" pitchFamily="34" charset="0"/>
                          <a:ea typeface="Times New Roman"/>
                          <a:cs typeface="Calibri"/>
                        </a:rPr>
                        <a:t>Lic. Daniel HERMIDA PEZZELATTO</a:t>
                      </a:r>
                      <a:endParaRPr lang="es-AR" sz="110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a:solidFill>
                            <a:schemeClr val="tx1">
                              <a:lumMod val="50000"/>
                              <a:lumOff val="50000"/>
                            </a:schemeClr>
                          </a:solidFill>
                          <a:latin typeface="Arial Rounded MT Bold" pitchFamily="34" charset="0"/>
                          <a:ea typeface="Times New Roman"/>
                          <a:cs typeface="Calibri"/>
                        </a:rPr>
                        <a:t>Bibliotecario</a:t>
                      </a:r>
                      <a:endParaRPr lang="es-AR" sz="110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a:solidFill>
                            <a:schemeClr val="tx1">
                              <a:lumMod val="50000"/>
                              <a:lumOff val="50000"/>
                            </a:schemeClr>
                          </a:solidFill>
                          <a:latin typeface="Arial Rounded MT Bold" pitchFamily="34" charset="0"/>
                          <a:ea typeface="Times New Roman"/>
                          <a:cs typeface="Calibri"/>
                        </a:rPr>
                        <a:t>dhp@mrecic.gov.ar</a:t>
                      </a:r>
                      <a:endParaRPr lang="es-AR" sz="110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tcPr>
                </a:tc>
              </a:tr>
              <a:tr h="796290">
                <a:tc gridSpan="2">
                  <a:txBody>
                    <a:bodyPr/>
                    <a:lstStyle/>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Lic. </a:t>
                      </a:r>
                      <a:r>
                        <a:rPr lang="es-AR" sz="1200" dirty="0" smtClean="0">
                          <a:solidFill>
                            <a:schemeClr val="tx1">
                              <a:lumMod val="50000"/>
                              <a:lumOff val="50000"/>
                            </a:schemeClr>
                          </a:solidFill>
                          <a:latin typeface="Arial Rounded MT Bold" pitchFamily="34" charset="0"/>
                          <a:ea typeface="Times New Roman"/>
                          <a:cs typeface="Calibri"/>
                        </a:rPr>
                        <a:t>Sofía </a:t>
                      </a:r>
                      <a:r>
                        <a:rPr lang="es-AR" sz="1200" dirty="0">
                          <a:solidFill>
                            <a:schemeClr val="tx1">
                              <a:lumMod val="50000"/>
                              <a:lumOff val="50000"/>
                            </a:schemeClr>
                          </a:solidFill>
                          <a:latin typeface="Arial Rounded MT Bold" pitchFamily="34" charset="0"/>
                          <a:ea typeface="Times New Roman"/>
                          <a:cs typeface="Calibri"/>
                        </a:rPr>
                        <a:t>Pérez García</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Politóloga</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szo@mrecic.gov.ar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tcPr>
                </a:tc>
                <a:tc hMerge="1">
                  <a:txBody>
                    <a:bodyPr/>
                    <a:lstStyle/>
                    <a:p>
                      <a:endParaRPr lang="es-AR"/>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1571612"/>
            <a:ext cx="7143800" cy="4524315"/>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Ej. RCAA 21.35B. Acuerdos concertados por Organismos Internacionales Intergubernamentales</a:t>
            </a:r>
          </a:p>
          <a:p>
            <a:pPr algn="ct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110 # # |a Argentina</a:t>
            </a:r>
          </a:p>
          <a:p>
            <a:pPr algn="ctr"/>
            <a:r>
              <a:rPr lang="es-AR" dirty="0" smtClean="0">
                <a:solidFill>
                  <a:schemeClr val="tx1">
                    <a:lumMod val="50000"/>
                    <a:lumOff val="50000"/>
                  </a:schemeClr>
                </a:solidFill>
                <a:latin typeface="Arial Rounded MT Bold" pitchFamily="34" charset="0"/>
              </a:rPr>
              <a:t>240 # # |a Tratados, etc. |k Entidad Binacional Argentino-Chilena para el Proyecto "Túnel Internacional Paso de Agua Negra" (EBITAN) |d 2017 jun. 27</a:t>
            </a:r>
          </a:p>
          <a:p>
            <a:pPr algn="ctr"/>
            <a:r>
              <a:rPr lang="es-AR" dirty="0" smtClean="0">
                <a:solidFill>
                  <a:schemeClr val="tx1">
                    <a:lumMod val="50000"/>
                    <a:lumOff val="50000"/>
                  </a:schemeClr>
                </a:solidFill>
                <a:latin typeface="Arial Rounded MT Bold" pitchFamily="34" charset="0"/>
              </a:rPr>
              <a:t>245 # # |a Acuerdo de Sede entre el Gobierno de la República Argentina y la Entidad Binacional Argentino-Chilena para el Proyecto "Túnel Internacional Paso de Agua Negra" (EBITAN)</a:t>
            </a:r>
          </a:p>
          <a:p>
            <a:pPr algn="ctr"/>
            <a:r>
              <a:rPr lang="es-AR" dirty="0" smtClean="0">
                <a:solidFill>
                  <a:schemeClr val="tx1">
                    <a:lumMod val="50000"/>
                    <a:lumOff val="50000"/>
                  </a:schemeClr>
                </a:solidFill>
                <a:latin typeface="Arial Rounded MT Bold" pitchFamily="34" charset="0"/>
              </a:rPr>
              <a:t>	260 # # |a Buenos Aires |b Ministerio de Relaciones Exteriores y Culto |c 2017</a:t>
            </a:r>
          </a:p>
          <a:p>
            <a:pPr algn="ctr"/>
            <a:r>
              <a:rPr lang="es-AR" dirty="0" smtClean="0">
                <a:solidFill>
                  <a:schemeClr val="tx1">
                    <a:lumMod val="50000"/>
                    <a:lumOff val="50000"/>
                  </a:schemeClr>
                </a:solidFill>
                <a:latin typeface="Arial Rounded MT Bold" pitchFamily="34" charset="0"/>
              </a:rPr>
              <a:t>	300 # # |a 8 hojas |c 27x21 cm.</a:t>
            </a:r>
          </a:p>
          <a:p>
            <a:pPr algn="ctr"/>
            <a:r>
              <a:rPr lang="es-AR" dirty="0" smtClean="0">
                <a:solidFill>
                  <a:schemeClr val="tx1">
                    <a:lumMod val="50000"/>
                    <a:lumOff val="50000"/>
                  </a:schemeClr>
                </a:solidFill>
                <a:latin typeface="Arial Rounded MT Bold" pitchFamily="34" charset="0"/>
              </a:rPr>
              <a:t>	336 # # |a Texto (visual)</a:t>
            </a:r>
          </a:p>
          <a:p>
            <a:pPr algn="ctr"/>
            <a:r>
              <a:rPr lang="es-AR" dirty="0" smtClean="0">
                <a:solidFill>
                  <a:schemeClr val="tx1">
                    <a:lumMod val="50000"/>
                    <a:lumOff val="50000"/>
                  </a:schemeClr>
                </a:solidFill>
                <a:latin typeface="Arial Rounded MT Bold" pitchFamily="34" charset="0"/>
              </a:rPr>
              <a:t>	337 # # |a sin mediación</a:t>
            </a:r>
          </a:p>
          <a:p>
            <a:pPr algn="ctr"/>
            <a:r>
              <a:rPr lang="es-AR" dirty="0" smtClean="0">
                <a:solidFill>
                  <a:schemeClr val="tx1">
                    <a:lumMod val="50000"/>
                    <a:lumOff val="50000"/>
                  </a:schemeClr>
                </a:solidFill>
                <a:latin typeface="Arial Rounded MT Bold"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143116"/>
            <a:ext cx="7143800" cy="2862322"/>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500 # # |a Tipo de tratado: Bilateral con Organismos Internacionales</a:t>
            </a:r>
          </a:p>
          <a:p>
            <a:pPr algn="ctr"/>
            <a:r>
              <a:rPr lang="es-AR" dirty="0" smtClean="0">
                <a:solidFill>
                  <a:schemeClr val="tx1">
                    <a:lumMod val="50000"/>
                    <a:lumOff val="50000"/>
                  </a:schemeClr>
                </a:solidFill>
                <a:latin typeface="Arial Rounded MT Bold" pitchFamily="34" charset="0"/>
              </a:rPr>
              <a:t>500 # # |a Fecha de celebración: 2017 jun. 27</a:t>
            </a:r>
          </a:p>
          <a:p>
            <a:pPr algn="ctr"/>
            <a:r>
              <a:rPr lang="es-AR" dirty="0" smtClean="0">
                <a:solidFill>
                  <a:schemeClr val="tx1">
                    <a:lumMod val="50000"/>
                    <a:lumOff val="50000"/>
                  </a:schemeClr>
                </a:solidFill>
                <a:latin typeface="Arial Rounded MT Bold" pitchFamily="34" charset="0"/>
              </a:rPr>
              <a:t>500 # # |a Firmante: Ministro de Relaciones Exteriores y Culto, Jorge </a:t>
            </a:r>
            <a:r>
              <a:rPr lang="es-AR" dirty="0" err="1" smtClean="0">
                <a:solidFill>
                  <a:schemeClr val="tx1">
                    <a:lumMod val="50000"/>
                    <a:lumOff val="50000"/>
                  </a:schemeClr>
                </a:solidFill>
                <a:latin typeface="Arial Rounded MT Bold" pitchFamily="34" charset="0"/>
              </a:rPr>
              <a:t>Faurie</a:t>
            </a: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	500 # # |a Firmante Contraparte: Presidente </a:t>
            </a:r>
            <a:r>
              <a:rPr lang="es-AR" dirty="0" err="1" smtClean="0">
                <a:solidFill>
                  <a:schemeClr val="tx1">
                    <a:lumMod val="50000"/>
                    <a:lumOff val="50000"/>
                  </a:schemeClr>
                </a:solidFill>
                <a:latin typeface="Arial Rounded MT Bold" pitchFamily="34" charset="0"/>
              </a:rPr>
              <a:t>Protémpore</a:t>
            </a:r>
            <a:r>
              <a:rPr lang="es-AR" dirty="0" smtClean="0">
                <a:solidFill>
                  <a:schemeClr val="tx1">
                    <a:lumMod val="50000"/>
                    <a:lumOff val="50000"/>
                  </a:schemeClr>
                </a:solidFill>
                <a:latin typeface="Arial Rounded MT Bold" pitchFamily="34" charset="0"/>
              </a:rPr>
              <a:t>, Enrique Álvarez Jaque</a:t>
            </a:r>
          </a:p>
          <a:p>
            <a:pPr algn="ctr"/>
            <a:r>
              <a:rPr lang="es-AR" dirty="0" smtClean="0">
                <a:solidFill>
                  <a:schemeClr val="tx1">
                    <a:lumMod val="50000"/>
                    <a:lumOff val="50000"/>
                  </a:schemeClr>
                </a:solidFill>
                <a:latin typeface="Arial Rounded MT Bold" pitchFamily="34" charset="0"/>
              </a:rPr>
              <a:t>500 # # |a Estado: No está en vigor</a:t>
            </a:r>
          </a:p>
          <a:p>
            <a:pPr algn="ctr"/>
            <a:r>
              <a:rPr lang="es-AR" dirty="0" smtClean="0">
                <a:solidFill>
                  <a:schemeClr val="tx1">
                    <a:lumMod val="50000"/>
                    <a:lumOff val="50000"/>
                  </a:schemeClr>
                </a:solidFill>
                <a:latin typeface="Arial Rounded MT Bold" pitchFamily="34" charset="0"/>
              </a:rPr>
              <a:t>710 # # |a Entidad Binacional Argentino-Chilena para el Proyecto "Túnel Internacional Paso de Agua Negra" (EBITAN)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1571612"/>
            <a:ext cx="7143800" cy="3693319"/>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Ej. 21.35C. Acuerdos concertados por la Santa Sede</a:t>
            </a:r>
          </a:p>
          <a:p>
            <a:pPr algn="ct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110 # # |a Argentina</a:t>
            </a:r>
          </a:p>
          <a:p>
            <a:pPr algn="ctr"/>
            <a:r>
              <a:rPr lang="es-AR" dirty="0" smtClean="0">
                <a:solidFill>
                  <a:schemeClr val="tx1">
                    <a:lumMod val="50000"/>
                    <a:lumOff val="50000"/>
                  </a:schemeClr>
                </a:solidFill>
                <a:latin typeface="Arial Rounded MT Bold" pitchFamily="34" charset="0"/>
              </a:rPr>
              <a:t>240 # # |a Tratados, etc. |g Iglesia Católica |d 1957 jun. 28</a:t>
            </a:r>
          </a:p>
          <a:p>
            <a:pPr algn="ctr"/>
            <a:r>
              <a:rPr lang="es-AR" dirty="0" smtClean="0">
                <a:solidFill>
                  <a:schemeClr val="tx1">
                    <a:lumMod val="50000"/>
                    <a:lumOff val="50000"/>
                  </a:schemeClr>
                </a:solidFill>
                <a:latin typeface="Arial Rounded MT Bold" pitchFamily="34" charset="0"/>
              </a:rPr>
              <a:t>245 # # |a Acuerdo entre la República Argentina y la Santa Sede sobre Jurisdicción y Asistencia Religiosa de las Fuerzas Armadas</a:t>
            </a:r>
          </a:p>
          <a:p>
            <a:pPr algn="ctr"/>
            <a:r>
              <a:rPr lang="es-AR" dirty="0" smtClean="0">
                <a:solidFill>
                  <a:schemeClr val="tx1">
                    <a:lumMod val="50000"/>
                    <a:lumOff val="50000"/>
                  </a:schemeClr>
                </a:solidFill>
                <a:latin typeface="Arial Rounded MT Bold" pitchFamily="34" charset="0"/>
              </a:rPr>
              <a:t>	260 # # |a Buenos Aires |b Ministerio de Relaciones Exteriores y Culto |c 1957</a:t>
            </a:r>
          </a:p>
          <a:p>
            <a:pPr algn="ctr"/>
            <a:r>
              <a:rPr lang="es-AR" dirty="0" smtClean="0">
                <a:solidFill>
                  <a:schemeClr val="tx1">
                    <a:lumMod val="50000"/>
                    <a:lumOff val="50000"/>
                  </a:schemeClr>
                </a:solidFill>
                <a:latin typeface="Arial Rounded MT Bold" pitchFamily="34" charset="0"/>
              </a:rPr>
              <a:t>	300 # # |a 8 hojas |c 27x21 cm.</a:t>
            </a:r>
          </a:p>
          <a:p>
            <a:pPr algn="ctr"/>
            <a:r>
              <a:rPr lang="es-AR" dirty="0" smtClean="0">
                <a:solidFill>
                  <a:schemeClr val="tx1">
                    <a:lumMod val="50000"/>
                    <a:lumOff val="50000"/>
                  </a:schemeClr>
                </a:solidFill>
                <a:latin typeface="Arial Rounded MT Bold" pitchFamily="34" charset="0"/>
              </a:rPr>
              <a:t>	336 # # |a Texto (visual)</a:t>
            </a:r>
          </a:p>
          <a:p>
            <a:pPr algn="ctr"/>
            <a:r>
              <a:rPr lang="es-AR" dirty="0" smtClean="0">
                <a:solidFill>
                  <a:schemeClr val="tx1">
                    <a:lumMod val="50000"/>
                    <a:lumOff val="50000"/>
                  </a:schemeClr>
                </a:solidFill>
                <a:latin typeface="Arial Rounded MT Bold" pitchFamily="34" charset="0"/>
              </a:rPr>
              <a:t>	337 # # |a sin mediación</a:t>
            </a:r>
          </a:p>
          <a:p>
            <a:pPr algn="ctr"/>
            <a:r>
              <a:rPr lang="es-AR" dirty="0" smtClean="0">
                <a:solidFill>
                  <a:schemeClr val="tx1">
                    <a:lumMod val="50000"/>
                    <a:lumOff val="50000"/>
                  </a:schemeClr>
                </a:solidFill>
                <a:latin typeface="Arial Rounded MT Bold"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143116"/>
            <a:ext cx="7143800" cy="2862322"/>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500 # # |a Tipo de tratado: Bilateral con la Santa Sede</a:t>
            </a:r>
          </a:p>
          <a:p>
            <a:pPr algn="ctr"/>
            <a:r>
              <a:rPr lang="es-AR" dirty="0" smtClean="0">
                <a:solidFill>
                  <a:schemeClr val="tx1">
                    <a:lumMod val="50000"/>
                    <a:lumOff val="50000"/>
                  </a:schemeClr>
                </a:solidFill>
                <a:latin typeface="Arial Rounded MT Bold" pitchFamily="34" charset="0"/>
              </a:rPr>
              <a:t>500 # # |a Fecha de celebración: 1940 abr. 17</a:t>
            </a:r>
          </a:p>
          <a:p>
            <a:pPr algn="ctr"/>
            <a:r>
              <a:rPr lang="es-AR" dirty="0" smtClean="0">
                <a:solidFill>
                  <a:schemeClr val="tx1">
                    <a:lumMod val="50000"/>
                    <a:lumOff val="50000"/>
                  </a:schemeClr>
                </a:solidFill>
                <a:latin typeface="Arial Rounded MT Bold" pitchFamily="34" charset="0"/>
              </a:rPr>
              <a:t>500 # # |a Firmante: Embajador Manuel A. Río</a:t>
            </a:r>
          </a:p>
          <a:p>
            <a:pPr algn="ctr"/>
            <a:r>
              <a:rPr lang="es-AR" dirty="0" smtClean="0">
                <a:solidFill>
                  <a:schemeClr val="tx1">
                    <a:lumMod val="50000"/>
                    <a:lumOff val="50000"/>
                  </a:schemeClr>
                </a:solidFill>
                <a:latin typeface="Arial Rounded MT Bold" pitchFamily="34" charset="0"/>
              </a:rPr>
              <a:t>	500 # # |a Firmante Contraparte: Monseñor </a:t>
            </a:r>
            <a:r>
              <a:rPr lang="es-AR" dirty="0" err="1" smtClean="0">
                <a:solidFill>
                  <a:schemeClr val="tx1">
                    <a:lumMod val="50000"/>
                    <a:lumOff val="50000"/>
                  </a:schemeClr>
                </a:solidFill>
                <a:latin typeface="Arial Rounded MT Bold" pitchFamily="34" charset="0"/>
              </a:rPr>
              <a:t>Domenico</a:t>
            </a:r>
            <a:r>
              <a:rPr lang="es-AR" dirty="0" smtClean="0">
                <a:solidFill>
                  <a:schemeClr val="tx1">
                    <a:lumMod val="50000"/>
                    <a:lumOff val="50000"/>
                  </a:schemeClr>
                </a:solidFill>
                <a:latin typeface="Arial Rounded MT Bold" pitchFamily="34" charset="0"/>
              </a:rPr>
              <a:t> </a:t>
            </a:r>
            <a:r>
              <a:rPr lang="es-AR" dirty="0" err="1" smtClean="0">
                <a:solidFill>
                  <a:schemeClr val="tx1">
                    <a:lumMod val="50000"/>
                    <a:lumOff val="50000"/>
                  </a:schemeClr>
                </a:solidFill>
                <a:latin typeface="Arial Rounded MT Bold" pitchFamily="34" charset="0"/>
              </a:rPr>
              <a:t>Tardini</a:t>
            </a: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500 # # |a Fecha entrada en vigor: 1957 jul.08</a:t>
            </a:r>
          </a:p>
          <a:p>
            <a:pPr algn="ctr"/>
            <a:r>
              <a:rPr lang="es-AR" dirty="0" smtClean="0">
                <a:solidFill>
                  <a:schemeClr val="tx1">
                    <a:lumMod val="50000"/>
                    <a:lumOff val="50000"/>
                  </a:schemeClr>
                </a:solidFill>
                <a:latin typeface="Arial Rounded MT Bold" pitchFamily="34" charset="0"/>
              </a:rPr>
              <a:t>500 # # |a Estado: Vigente con modificaciones</a:t>
            </a:r>
          </a:p>
          <a:p>
            <a:pPr algn="ctr"/>
            <a:r>
              <a:rPr lang="es-AR" dirty="0" smtClean="0">
                <a:solidFill>
                  <a:schemeClr val="tx1">
                    <a:lumMod val="50000"/>
                    <a:lumOff val="50000"/>
                  </a:schemeClr>
                </a:solidFill>
                <a:latin typeface="Arial Rounded MT Bold" pitchFamily="34" charset="0"/>
              </a:rPr>
              <a:t>500 # # |a Norma aprobatoria: Decreto no. 7623/1957</a:t>
            </a:r>
          </a:p>
          <a:p>
            <a:pPr algn="ctr"/>
            <a:r>
              <a:rPr lang="es-AR" dirty="0" smtClean="0">
                <a:solidFill>
                  <a:schemeClr val="tx1">
                    <a:lumMod val="50000"/>
                    <a:lumOff val="50000"/>
                  </a:schemeClr>
                </a:solidFill>
                <a:latin typeface="Arial Rounded MT Bold" pitchFamily="34" charset="0"/>
              </a:rPr>
              <a:t>710 # # |a Iglesia Católica |t Tratados, etc. | g Argentina |d 1940 abr. 17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1857364"/>
            <a:ext cx="7143800" cy="3139321"/>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Ej. RCAA 21.35D. Otros Acuerdos que involucran jurisdicciones</a:t>
            </a:r>
          </a:p>
          <a:p>
            <a:pPr algn="ct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245 # # |a Memorándum de Entendimiento entre el Estado de Lagos y el Gobierno de la Ciudad Autónoma de Buenos Aires</a:t>
            </a:r>
          </a:p>
          <a:p>
            <a:pPr algn="ctr"/>
            <a:r>
              <a:rPr lang="es-AR" dirty="0" smtClean="0">
                <a:solidFill>
                  <a:schemeClr val="tx1">
                    <a:lumMod val="50000"/>
                    <a:lumOff val="50000"/>
                  </a:schemeClr>
                </a:solidFill>
                <a:latin typeface="Arial Rounded MT Bold" pitchFamily="34" charset="0"/>
              </a:rPr>
              <a:t>	260 # # |a Buenos Aires |b Gobierno de la Ciudad de Buenos Aires |c 2008</a:t>
            </a:r>
          </a:p>
          <a:p>
            <a:pPr algn="ctr"/>
            <a:r>
              <a:rPr lang="es-AR" dirty="0" smtClean="0">
                <a:solidFill>
                  <a:schemeClr val="tx1">
                    <a:lumMod val="50000"/>
                    <a:lumOff val="50000"/>
                  </a:schemeClr>
                </a:solidFill>
                <a:latin typeface="Arial Rounded MT Bold" pitchFamily="34" charset="0"/>
              </a:rPr>
              <a:t>	300 # # |a 4 hojas |c 27x21 cm.</a:t>
            </a:r>
          </a:p>
          <a:p>
            <a:pPr algn="ctr"/>
            <a:r>
              <a:rPr lang="es-AR" dirty="0" smtClean="0">
                <a:solidFill>
                  <a:schemeClr val="tx1">
                    <a:lumMod val="50000"/>
                    <a:lumOff val="50000"/>
                  </a:schemeClr>
                </a:solidFill>
                <a:latin typeface="Arial Rounded MT Bold" pitchFamily="34" charset="0"/>
              </a:rPr>
              <a:t>	336 # # |a Texto (visual)</a:t>
            </a:r>
          </a:p>
          <a:p>
            <a:pPr algn="ctr"/>
            <a:r>
              <a:rPr lang="es-AR" dirty="0" smtClean="0">
                <a:solidFill>
                  <a:schemeClr val="tx1">
                    <a:lumMod val="50000"/>
                    <a:lumOff val="50000"/>
                  </a:schemeClr>
                </a:solidFill>
                <a:latin typeface="Arial Rounded MT Bold" pitchFamily="34" charset="0"/>
              </a:rPr>
              <a:t>	337 # # |a sin mediación</a:t>
            </a:r>
          </a:p>
          <a:p>
            <a:pPr algn="ctr"/>
            <a:r>
              <a:rPr lang="es-AR" dirty="0" smtClean="0">
                <a:solidFill>
                  <a:schemeClr val="tx1">
                    <a:lumMod val="50000"/>
                    <a:lumOff val="50000"/>
                  </a:schemeClr>
                </a:solidFill>
                <a:latin typeface="Arial Rounded MT Bold"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2214554"/>
            <a:ext cx="7143800" cy="2308324"/>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500 # # |a Tipo de tratado</a:t>
            </a:r>
            <a:r>
              <a:rPr lang="es-AR" smtClean="0">
                <a:solidFill>
                  <a:schemeClr val="tx1">
                    <a:lumMod val="50000"/>
                    <a:lumOff val="50000"/>
                  </a:schemeClr>
                </a:solidFill>
                <a:latin typeface="Arial Rounded MT Bold" pitchFamily="34" charset="0"/>
              </a:rPr>
              <a:t>: Bilateral </a:t>
            </a:r>
            <a:r>
              <a:rPr lang="es-AR" dirty="0" smtClean="0">
                <a:solidFill>
                  <a:schemeClr val="tx1">
                    <a:lumMod val="50000"/>
                    <a:lumOff val="50000"/>
                  </a:schemeClr>
                </a:solidFill>
                <a:latin typeface="Arial Rounded MT Bold" pitchFamily="34" charset="0"/>
              </a:rPr>
              <a:t>con otras jurisdicciones</a:t>
            </a:r>
          </a:p>
          <a:p>
            <a:pPr algn="ctr"/>
            <a:r>
              <a:rPr lang="es-AR" dirty="0" smtClean="0">
                <a:solidFill>
                  <a:schemeClr val="tx1">
                    <a:lumMod val="50000"/>
                    <a:lumOff val="50000"/>
                  </a:schemeClr>
                </a:solidFill>
                <a:latin typeface="Arial Rounded MT Bold" pitchFamily="34" charset="0"/>
              </a:rPr>
              <a:t>500 # # |a Fecha de celebración: 2008 oct. 15</a:t>
            </a:r>
          </a:p>
          <a:p>
            <a:pPr algn="ctr"/>
            <a:r>
              <a:rPr lang="es-AR" dirty="0" smtClean="0">
                <a:solidFill>
                  <a:schemeClr val="tx1">
                    <a:lumMod val="50000"/>
                    <a:lumOff val="50000"/>
                  </a:schemeClr>
                </a:solidFill>
                <a:latin typeface="Arial Rounded MT Bold" pitchFamily="34" charset="0"/>
              </a:rPr>
              <a:t>500 # # |a Firmante: Jefe  de  Gobierno  de la Ciudad Autónoma de Buenos Aires, Mauricio </a:t>
            </a:r>
            <a:r>
              <a:rPr lang="es-AR" dirty="0" err="1" smtClean="0">
                <a:solidFill>
                  <a:schemeClr val="tx1">
                    <a:lumMod val="50000"/>
                    <a:lumOff val="50000"/>
                  </a:schemeClr>
                </a:solidFill>
                <a:latin typeface="Arial Rounded MT Bold" pitchFamily="34" charset="0"/>
              </a:rPr>
              <a:t>Macri</a:t>
            </a: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	500 # # |a Firmante Contraparte: Gobernador del Estado de Lagos, </a:t>
            </a:r>
            <a:r>
              <a:rPr lang="es-AR" dirty="0" err="1" smtClean="0">
                <a:solidFill>
                  <a:schemeClr val="tx1">
                    <a:lumMod val="50000"/>
                    <a:lumOff val="50000"/>
                  </a:schemeClr>
                </a:solidFill>
                <a:latin typeface="Arial Rounded MT Bold" pitchFamily="34" charset="0"/>
              </a:rPr>
              <a:t>Babatunde</a:t>
            </a:r>
            <a:r>
              <a:rPr lang="es-AR" dirty="0" smtClean="0">
                <a:solidFill>
                  <a:schemeClr val="tx1">
                    <a:lumMod val="50000"/>
                    <a:lumOff val="50000"/>
                  </a:schemeClr>
                </a:solidFill>
                <a:latin typeface="Arial Rounded MT Bold" pitchFamily="34" charset="0"/>
              </a:rPr>
              <a:t> </a:t>
            </a:r>
            <a:r>
              <a:rPr lang="es-AR" dirty="0" err="1" smtClean="0">
                <a:solidFill>
                  <a:schemeClr val="tx1">
                    <a:lumMod val="50000"/>
                    <a:lumOff val="50000"/>
                  </a:schemeClr>
                </a:solidFill>
                <a:latin typeface="Arial Rounded MT Bold" pitchFamily="34" charset="0"/>
              </a:rPr>
              <a:t>Raji</a:t>
            </a:r>
            <a:r>
              <a:rPr lang="es-AR" dirty="0" smtClean="0">
                <a:solidFill>
                  <a:schemeClr val="tx1">
                    <a:lumMod val="50000"/>
                    <a:lumOff val="50000"/>
                  </a:schemeClr>
                </a:solidFill>
                <a:latin typeface="Arial Rounded MT Bold" pitchFamily="34" charset="0"/>
              </a:rPr>
              <a:t> </a:t>
            </a:r>
            <a:r>
              <a:rPr lang="es-AR" dirty="0" err="1" smtClean="0">
                <a:solidFill>
                  <a:schemeClr val="tx1">
                    <a:lumMod val="50000"/>
                    <a:lumOff val="50000"/>
                  </a:schemeClr>
                </a:solidFill>
                <a:latin typeface="Arial Rounded MT Bold" pitchFamily="34" charset="0"/>
              </a:rPr>
              <a:t>Fashola</a:t>
            </a: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500 # # |a Fecha entrada en vigor: 2008 oct. 15</a:t>
            </a:r>
          </a:p>
          <a:p>
            <a:pPr algn="ctr"/>
            <a:r>
              <a:rPr lang="es-AR" dirty="0" smtClean="0">
                <a:solidFill>
                  <a:schemeClr val="tx1">
                    <a:lumMod val="50000"/>
                    <a:lumOff val="50000"/>
                  </a:schemeClr>
                </a:solidFill>
                <a:latin typeface="Arial Rounded MT Bold" pitchFamily="34" charset="0"/>
              </a:rPr>
              <a:t>500 # # |a Estado: Vigente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571744"/>
            <a:ext cx="7143800" cy="1754326"/>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Los usos de los códigos de catalogación y de los estándares de descripción nos permiten analizar de forma exhaustiva todos los instrumentos del derecho internacional público para poder brindar servicios con un alto estándar de calidad y resolver satisfactoriamente las necesidades de información de los usuarios de las bibliotecas jurídicas.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928662" y="3000372"/>
            <a:ext cx="7143800" cy="923330"/>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El análisis desde el derecho requiere del conocimiento e interpretación de la Convención de Viena (1969) y su aplicación en cada caso en particular.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285992"/>
            <a:ext cx="7143800" cy="1754326"/>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Es imprescindible determinar el momento en que nace el vínculo jurídico, conocer cuáles son los mecanismos particulares que las partes acordaron para la entrada en vigor de un Tratado, su aplicación provisional y terminación, así como tener presente si los Estados en el momento de obligarse por el tratado efectuaron reservas o declaraciones.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714620"/>
            <a:ext cx="7143800" cy="1200329"/>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El análisis documental de todos los instrumentos del derecho internacional público es una tarea compleja que requiere del trabajo multidisciplinar de los profesionales del derecho y las ciencias sociales en su conjunto.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1214422"/>
            <a:ext cx="7143800" cy="1477328"/>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La Convención de Viena (1969), define a los tratados como “</a:t>
            </a:r>
            <a:r>
              <a:rPr lang="es-AR" i="1" dirty="0" smtClean="0">
                <a:solidFill>
                  <a:schemeClr val="tx1">
                    <a:lumMod val="50000"/>
                    <a:lumOff val="50000"/>
                  </a:schemeClr>
                </a:solidFill>
                <a:latin typeface="Arial Rounded MT Bold" pitchFamily="34" charset="0"/>
              </a:rPr>
              <a:t>todo acuerdo entre Estados, celebrado por escrito y regido por el derecho internacional, ya conste en un instrumento único o en dos o más instrumentos conexos y cualquiera que sea su denominación particular</a:t>
            </a:r>
            <a:r>
              <a:rPr lang="es-AR" dirty="0" smtClean="0">
                <a:solidFill>
                  <a:schemeClr val="tx1">
                    <a:lumMod val="50000"/>
                    <a:lumOff val="50000"/>
                  </a:schemeClr>
                </a:solidFill>
                <a:latin typeface="Arial Rounded MT Bold" pitchFamily="34" charset="0"/>
              </a:rPr>
              <a:t>”</a:t>
            </a:r>
          </a:p>
        </p:txBody>
      </p:sp>
      <p:pic>
        <p:nvPicPr>
          <p:cNvPr id="9" name="8 Imagen" descr="Santa Sede_Página_4.jpg"/>
          <p:cNvPicPr>
            <a:picLocks noChangeAspect="1"/>
          </p:cNvPicPr>
          <p:nvPr/>
        </p:nvPicPr>
        <p:blipFill>
          <a:blip r:embed="rId4" cstate="print"/>
          <a:stretch>
            <a:fillRect/>
          </a:stretch>
        </p:blipFill>
        <p:spPr>
          <a:xfrm>
            <a:off x="4071934" y="3304968"/>
            <a:ext cx="1387945" cy="2033990"/>
          </a:xfrm>
          <a:prstGeom prst="rect">
            <a:avLst/>
          </a:prstGeom>
          <a:ln>
            <a:solidFill>
              <a:schemeClr val="tx1">
                <a:lumMod val="50000"/>
                <a:lumOff val="50000"/>
              </a:schemeClr>
            </a:solidFill>
          </a:ln>
        </p:spPr>
      </p:pic>
      <p:pic>
        <p:nvPicPr>
          <p:cNvPr id="10" name="9 Imagen" descr="Santa Sede_Página_1.jpg"/>
          <p:cNvPicPr>
            <a:picLocks noChangeAspect="1"/>
          </p:cNvPicPr>
          <p:nvPr/>
        </p:nvPicPr>
        <p:blipFill>
          <a:blip r:embed="rId5" cstate="print"/>
          <a:stretch>
            <a:fillRect/>
          </a:stretch>
        </p:blipFill>
        <p:spPr>
          <a:xfrm>
            <a:off x="714348" y="3320258"/>
            <a:ext cx="1413662" cy="2003410"/>
          </a:xfrm>
          <a:prstGeom prst="rect">
            <a:avLst/>
          </a:prstGeom>
          <a:ln>
            <a:solidFill>
              <a:schemeClr val="tx1">
                <a:lumMod val="50000"/>
                <a:lumOff val="50000"/>
              </a:schemeClr>
            </a:solidFill>
          </a:ln>
        </p:spPr>
      </p:pic>
      <p:pic>
        <p:nvPicPr>
          <p:cNvPr id="11" name="10 Imagen" descr="Santa Sede_Página_2.jpg"/>
          <p:cNvPicPr>
            <a:picLocks noChangeAspect="1"/>
          </p:cNvPicPr>
          <p:nvPr/>
        </p:nvPicPr>
        <p:blipFill>
          <a:blip r:embed="rId6" cstate="print"/>
          <a:stretch>
            <a:fillRect/>
          </a:stretch>
        </p:blipFill>
        <p:spPr>
          <a:xfrm>
            <a:off x="2357422" y="3318614"/>
            <a:ext cx="1421010" cy="2006696"/>
          </a:xfrm>
          <a:prstGeom prst="rect">
            <a:avLst/>
          </a:prstGeom>
          <a:ln>
            <a:solidFill>
              <a:schemeClr val="tx1">
                <a:lumMod val="50000"/>
                <a:lumOff val="50000"/>
              </a:schemeClr>
            </a:solidFill>
          </a:ln>
        </p:spPr>
      </p:pic>
      <p:pic>
        <p:nvPicPr>
          <p:cNvPr id="12" name="11 Imagen" descr="Santa Sede_Página_4.jpg"/>
          <p:cNvPicPr>
            <a:picLocks noChangeAspect="1"/>
          </p:cNvPicPr>
          <p:nvPr/>
        </p:nvPicPr>
        <p:blipFill>
          <a:blip r:embed="rId7" cstate="print"/>
          <a:stretch>
            <a:fillRect/>
          </a:stretch>
        </p:blipFill>
        <p:spPr>
          <a:xfrm>
            <a:off x="5643570" y="3337807"/>
            <a:ext cx="1387945" cy="1968311"/>
          </a:xfrm>
          <a:prstGeom prst="rect">
            <a:avLst/>
          </a:prstGeom>
          <a:ln>
            <a:solidFill>
              <a:schemeClr val="tx1">
                <a:lumMod val="50000"/>
                <a:lumOff val="50000"/>
              </a:schemeClr>
            </a:solidFill>
          </a:ln>
        </p:spPr>
      </p:pic>
      <p:pic>
        <p:nvPicPr>
          <p:cNvPr id="13" name="12 Imagen" descr="Santa Sede_Página_4.jpg"/>
          <p:cNvPicPr>
            <a:picLocks noChangeAspect="1"/>
          </p:cNvPicPr>
          <p:nvPr/>
        </p:nvPicPr>
        <p:blipFill>
          <a:blip r:embed="rId8" cstate="print"/>
          <a:stretch>
            <a:fillRect/>
          </a:stretch>
        </p:blipFill>
        <p:spPr>
          <a:xfrm>
            <a:off x="7215206" y="3338410"/>
            <a:ext cx="1387945" cy="1967105"/>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3000364" y="3143248"/>
            <a:ext cx="3000396" cy="646331"/>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Muchas gracias.</a:t>
            </a:r>
          </a:p>
          <a:p>
            <a:pPr algn="ctr"/>
            <a:r>
              <a:rPr lang="es-AR" dirty="0" smtClean="0">
                <a:solidFill>
                  <a:schemeClr val="tx1">
                    <a:lumMod val="50000"/>
                    <a:lumOff val="50000"/>
                  </a:schemeClr>
                </a:solidFill>
                <a:latin typeface="Arial Rounded MT Bold"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6" name="5 CuadroTexto"/>
          <p:cNvSpPr txBox="1"/>
          <p:nvPr/>
        </p:nvSpPr>
        <p:spPr>
          <a:xfrm>
            <a:off x="2500298" y="285728"/>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2428860" y="1785926"/>
            <a:ext cx="4286280" cy="584775"/>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 </a:t>
            </a:r>
          </a:p>
        </p:txBody>
      </p:sp>
      <p:sp>
        <p:nvSpPr>
          <p:cNvPr id="9" name="8 CuadroTexto"/>
          <p:cNvSpPr txBox="1"/>
          <p:nvPr/>
        </p:nvSpPr>
        <p:spPr>
          <a:xfrm>
            <a:off x="928662" y="2928934"/>
            <a:ext cx="7143800" cy="584775"/>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una mirada documental de los acuerdos con la Santa Sede, otras jurisdicciones y organismos internacionales</a:t>
            </a:r>
          </a:p>
        </p:txBody>
      </p:sp>
      <p:graphicFrame>
        <p:nvGraphicFramePr>
          <p:cNvPr id="10" name="9 Tabla"/>
          <p:cNvGraphicFramePr>
            <a:graphicFrameLocks noGrp="1"/>
          </p:cNvGraphicFramePr>
          <p:nvPr/>
        </p:nvGraphicFramePr>
        <p:xfrm>
          <a:off x="1857356" y="4357694"/>
          <a:ext cx="5643880" cy="1598295"/>
        </p:xfrm>
        <a:graphic>
          <a:graphicData uri="http://schemas.openxmlformats.org/drawingml/2006/table">
            <a:tbl>
              <a:tblPr/>
              <a:tblGrid>
                <a:gridCol w="2821940"/>
                <a:gridCol w="2821940"/>
              </a:tblGrid>
              <a:tr h="802005">
                <a:tc>
                  <a:txBody>
                    <a:bodyPr/>
                    <a:lstStyle/>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Dra. María Eva CATALDI</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Abogada</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iea@mrecic.gov.ar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tcPr>
                </a:tc>
                <a:tc>
                  <a:txBody>
                    <a:bodyPr/>
                    <a:lstStyle/>
                    <a:p>
                      <a:pPr algn="ctr">
                        <a:lnSpc>
                          <a:spcPts val="1200"/>
                        </a:lnSpc>
                        <a:spcBef>
                          <a:spcPts val="600"/>
                        </a:spcBef>
                        <a:spcAft>
                          <a:spcPts val="0"/>
                        </a:spcAft>
                      </a:pPr>
                      <a:r>
                        <a:rPr lang="en-US" sz="1200">
                          <a:solidFill>
                            <a:schemeClr val="tx1">
                              <a:lumMod val="50000"/>
                              <a:lumOff val="50000"/>
                            </a:schemeClr>
                          </a:solidFill>
                          <a:latin typeface="Arial Rounded MT Bold" pitchFamily="34" charset="0"/>
                          <a:ea typeface="Times New Roman"/>
                          <a:cs typeface="Calibri"/>
                        </a:rPr>
                        <a:t>Lic. Daniel HERMIDA PEZZELATTO</a:t>
                      </a:r>
                      <a:endParaRPr lang="es-AR" sz="110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a:solidFill>
                            <a:schemeClr val="tx1">
                              <a:lumMod val="50000"/>
                              <a:lumOff val="50000"/>
                            </a:schemeClr>
                          </a:solidFill>
                          <a:latin typeface="Arial Rounded MT Bold" pitchFamily="34" charset="0"/>
                          <a:ea typeface="Times New Roman"/>
                          <a:cs typeface="Calibri"/>
                        </a:rPr>
                        <a:t>Bibliotecario</a:t>
                      </a:r>
                      <a:endParaRPr lang="es-AR" sz="110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a:solidFill>
                            <a:schemeClr val="tx1">
                              <a:lumMod val="50000"/>
                              <a:lumOff val="50000"/>
                            </a:schemeClr>
                          </a:solidFill>
                          <a:latin typeface="Arial Rounded MT Bold" pitchFamily="34" charset="0"/>
                          <a:ea typeface="Times New Roman"/>
                          <a:cs typeface="Calibri"/>
                        </a:rPr>
                        <a:t>dhp@mrecic.gov.ar</a:t>
                      </a:r>
                      <a:endParaRPr lang="es-AR" sz="110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tcPr>
                </a:tc>
              </a:tr>
              <a:tr h="796290">
                <a:tc gridSpan="2">
                  <a:txBody>
                    <a:bodyPr/>
                    <a:lstStyle/>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Lic. </a:t>
                      </a:r>
                      <a:r>
                        <a:rPr lang="es-AR" sz="1200" dirty="0" smtClean="0">
                          <a:solidFill>
                            <a:schemeClr val="tx1">
                              <a:lumMod val="50000"/>
                              <a:lumOff val="50000"/>
                            </a:schemeClr>
                          </a:solidFill>
                          <a:latin typeface="Arial Rounded MT Bold" pitchFamily="34" charset="0"/>
                          <a:ea typeface="Times New Roman"/>
                          <a:cs typeface="Calibri"/>
                        </a:rPr>
                        <a:t>Sofía </a:t>
                      </a:r>
                      <a:r>
                        <a:rPr lang="es-AR" sz="1200" dirty="0">
                          <a:solidFill>
                            <a:schemeClr val="tx1">
                              <a:lumMod val="50000"/>
                              <a:lumOff val="50000"/>
                            </a:schemeClr>
                          </a:solidFill>
                          <a:latin typeface="Arial Rounded MT Bold" pitchFamily="34" charset="0"/>
                          <a:ea typeface="Times New Roman"/>
                          <a:cs typeface="Calibri"/>
                        </a:rPr>
                        <a:t>Pérez García</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Politóloga</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a:solidFill>
                            <a:schemeClr val="tx1">
                              <a:lumMod val="50000"/>
                              <a:lumOff val="50000"/>
                            </a:schemeClr>
                          </a:solidFill>
                          <a:latin typeface="Arial Rounded MT Bold" pitchFamily="34" charset="0"/>
                          <a:ea typeface="Times New Roman"/>
                          <a:cs typeface="Calibri"/>
                        </a:rPr>
                        <a:t>szo@mrecic.gov.ar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tcPr>
                </a:tc>
                <a:tc hMerge="1">
                  <a:txBody>
                    <a:bodyPr/>
                    <a:lstStyle/>
                    <a:p>
                      <a:endParaRPr lang="es-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1214422"/>
            <a:ext cx="7143800" cy="830997"/>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Un concordato es un acuerdo, pacto o tratado entre la Santa Sede y el gobierno de un Estado para regular las relaciones entre ellos, en materias de mutuo interés.</a:t>
            </a:r>
          </a:p>
        </p:txBody>
      </p:sp>
      <p:pic>
        <p:nvPicPr>
          <p:cNvPr id="9" name="8 Imagen" descr="Santa Sede_Página_4.jpg"/>
          <p:cNvPicPr>
            <a:picLocks noChangeAspect="1"/>
          </p:cNvPicPr>
          <p:nvPr/>
        </p:nvPicPr>
        <p:blipFill>
          <a:blip r:embed="rId4" cstate="print"/>
          <a:stretch>
            <a:fillRect/>
          </a:stretch>
        </p:blipFill>
        <p:spPr>
          <a:xfrm>
            <a:off x="6000760" y="2428868"/>
            <a:ext cx="2153717" cy="3214686"/>
          </a:xfrm>
          <a:prstGeom prst="rect">
            <a:avLst/>
          </a:prstGeom>
          <a:ln>
            <a:solidFill>
              <a:schemeClr val="tx1">
                <a:lumMod val="50000"/>
                <a:lumOff val="50000"/>
              </a:schemeClr>
            </a:solidFill>
          </a:ln>
        </p:spPr>
      </p:pic>
      <p:pic>
        <p:nvPicPr>
          <p:cNvPr id="10" name="9 Imagen" descr="Santa Sede_Página_1.jpg"/>
          <p:cNvPicPr>
            <a:picLocks noChangeAspect="1"/>
          </p:cNvPicPr>
          <p:nvPr/>
        </p:nvPicPr>
        <p:blipFill>
          <a:blip r:embed="rId5" cstate="print"/>
          <a:stretch>
            <a:fillRect/>
          </a:stretch>
        </p:blipFill>
        <p:spPr>
          <a:xfrm>
            <a:off x="928662" y="2428868"/>
            <a:ext cx="2193623" cy="3214686"/>
          </a:xfrm>
          <a:prstGeom prst="rect">
            <a:avLst/>
          </a:prstGeom>
          <a:ln>
            <a:solidFill>
              <a:schemeClr val="tx1">
                <a:lumMod val="50000"/>
                <a:lumOff val="50000"/>
              </a:schemeClr>
            </a:solidFill>
          </a:ln>
        </p:spPr>
      </p:pic>
      <p:pic>
        <p:nvPicPr>
          <p:cNvPr id="11" name="10 Imagen" descr="Santa Sede_Página_2.jpg"/>
          <p:cNvPicPr>
            <a:picLocks noChangeAspect="1"/>
          </p:cNvPicPr>
          <p:nvPr/>
        </p:nvPicPr>
        <p:blipFill>
          <a:blip r:embed="rId6" cstate="print"/>
          <a:stretch>
            <a:fillRect/>
          </a:stretch>
        </p:blipFill>
        <p:spPr>
          <a:xfrm>
            <a:off x="3500430" y="2428868"/>
            <a:ext cx="2205024" cy="3214686"/>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928662" y="1071546"/>
            <a:ext cx="7143800" cy="1200329"/>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Los acuerdos bilaterales con organismos internacionales son aquellos celebrados entre un Estado y un Organismo Internacional en virtud del cual se establecen derechos y obligaciones entre ambos, por ejemplo, un Acuerdo de Sede.</a:t>
            </a:r>
          </a:p>
        </p:txBody>
      </p:sp>
      <p:pic>
        <p:nvPicPr>
          <p:cNvPr id="9" name="8 Imagen" descr="Santa Sede_Página_1.jpg"/>
          <p:cNvPicPr>
            <a:picLocks noChangeAspect="1"/>
          </p:cNvPicPr>
          <p:nvPr/>
        </p:nvPicPr>
        <p:blipFill>
          <a:blip r:embed="rId4" cstate="print"/>
          <a:stretch>
            <a:fillRect/>
          </a:stretch>
        </p:blipFill>
        <p:spPr>
          <a:xfrm>
            <a:off x="2009273" y="2500306"/>
            <a:ext cx="2369450" cy="3360232"/>
          </a:xfrm>
          <a:prstGeom prst="rect">
            <a:avLst/>
          </a:prstGeom>
          <a:ln>
            <a:solidFill>
              <a:schemeClr val="tx1">
                <a:lumMod val="50000"/>
                <a:lumOff val="50000"/>
              </a:schemeClr>
            </a:solidFill>
          </a:ln>
        </p:spPr>
      </p:pic>
      <p:pic>
        <p:nvPicPr>
          <p:cNvPr id="10" name="9 Imagen" descr="Santa Sede_Página_2.jpg"/>
          <p:cNvPicPr>
            <a:picLocks noChangeAspect="1"/>
          </p:cNvPicPr>
          <p:nvPr/>
        </p:nvPicPr>
        <p:blipFill>
          <a:blip r:embed="rId5" cstate="print"/>
          <a:stretch>
            <a:fillRect/>
          </a:stretch>
        </p:blipFill>
        <p:spPr>
          <a:xfrm>
            <a:off x="4581041" y="2500306"/>
            <a:ext cx="2369450" cy="3360232"/>
          </a:xfrm>
          <a:prstGeom prst="rect">
            <a:avLst/>
          </a:prstGeom>
          <a:ln>
            <a:solidFill>
              <a:schemeClr val="tx1">
                <a:lumMod val="50000"/>
                <a:lumOff val="50000"/>
              </a:schemeClr>
            </a:solidFill>
          </a:ln>
        </p:spPr>
      </p:pic>
      <p:sp>
        <p:nvSpPr>
          <p:cNvPr id="11" name="10 CuadroTexto"/>
          <p:cNvSpPr txBox="1"/>
          <p:nvPr/>
        </p:nvSpPr>
        <p:spPr>
          <a:xfrm>
            <a:off x="1214414" y="642918"/>
            <a:ext cx="357190" cy="285752"/>
          </a:xfrm>
          <a:prstGeom prst="rect">
            <a:avLst/>
          </a:prstGeom>
          <a:noFill/>
        </p:spPr>
        <p:txBody>
          <a:bodyPr wrap="square" rtlCol="0">
            <a:spAutoFit/>
          </a:bodyPr>
          <a:lstStyle/>
          <a:p>
            <a:pPr algn="ctr"/>
            <a:endParaRPr lang="es-AR" sz="1200" dirty="0">
              <a:solidFill>
                <a:schemeClr val="tx1">
                  <a:lumMod val="50000"/>
                  <a:lumOff val="50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928662" y="1000108"/>
            <a:ext cx="7143800" cy="1815882"/>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Los otros acuerdos que involucran jurisdicciones las podemos definir por exclusión como todos aquellos que no constituyen tratados internacionales ni contratos y son celebrados entre dos o más jurisdicciones de nivel inferior al nacional, o entre un gobierno nacional y una o más jurisdicciones dentro de su país, o entre un gobierno nacional y una o más jurisdicciones de otro país de nivel inferior al nivel nacional de otro país. </a:t>
            </a:r>
          </a:p>
        </p:txBody>
      </p:sp>
      <p:pic>
        <p:nvPicPr>
          <p:cNvPr id="10" name="9 Imagen" descr="Santa Sede_Página_1.jpg"/>
          <p:cNvPicPr>
            <a:picLocks noChangeAspect="1"/>
          </p:cNvPicPr>
          <p:nvPr/>
        </p:nvPicPr>
        <p:blipFill>
          <a:blip r:embed="rId4" cstate="print"/>
          <a:stretch>
            <a:fillRect/>
          </a:stretch>
        </p:blipFill>
        <p:spPr>
          <a:xfrm>
            <a:off x="1857356" y="3071810"/>
            <a:ext cx="2193623" cy="2814251"/>
          </a:xfrm>
          <a:prstGeom prst="rect">
            <a:avLst/>
          </a:prstGeom>
          <a:ln>
            <a:solidFill>
              <a:schemeClr val="tx1">
                <a:lumMod val="50000"/>
                <a:lumOff val="50000"/>
              </a:schemeClr>
            </a:solidFill>
          </a:ln>
        </p:spPr>
      </p:pic>
      <p:pic>
        <p:nvPicPr>
          <p:cNvPr id="11" name="10 Imagen" descr="Santa Sede_Página_2.jpg"/>
          <p:cNvPicPr>
            <a:picLocks noChangeAspect="1"/>
          </p:cNvPicPr>
          <p:nvPr/>
        </p:nvPicPr>
        <p:blipFill>
          <a:blip r:embed="rId5" cstate="print"/>
          <a:stretch>
            <a:fillRect/>
          </a:stretch>
        </p:blipFill>
        <p:spPr>
          <a:xfrm>
            <a:off x="4500562" y="3071810"/>
            <a:ext cx="2205024" cy="2845056"/>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928662" y="2643182"/>
            <a:ext cx="7143800" cy="923330"/>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Cabe destacar que en estos acuerdos los firmantes sólo pueden obligarse en el marco de sus específicas competencias.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928662" y="2500306"/>
            <a:ext cx="7143800" cy="1477328"/>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Las bibliotecas especializadas en ciencias jurídicas se organizan en forma intensa en torno a su especialidad, sirviendo a los intereses de sus usuarios y su objetivo específico es prestar servicios informativos de primera calidad en el ámbito del Derecho.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928662" y="2500306"/>
            <a:ext cx="7143800" cy="1200329"/>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Es por ello que realizan un control bibliográfico exhaustivo a la hora de crear sus catálogos y sus registros, y además utilizan herramientas normalizadas que permitan la creación de registros compatibles entre sí.</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7" name="6 CuadroTexto"/>
          <p:cNvSpPr txBox="1"/>
          <p:nvPr/>
        </p:nvSpPr>
        <p:spPr>
          <a:xfrm>
            <a:off x="1000100" y="214290"/>
            <a:ext cx="714380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Instrumentos Especiales del Derecho Internacional Público</a:t>
            </a:r>
          </a:p>
          <a:p>
            <a:pPr algn="ctr"/>
            <a:r>
              <a:rPr lang="es-AR" sz="1200" dirty="0" smtClean="0">
                <a:solidFill>
                  <a:schemeClr val="tx1">
                    <a:lumMod val="50000"/>
                    <a:lumOff val="50000"/>
                  </a:schemeClr>
                </a:solidFill>
                <a:latin typeface="Arial Rounded MT Bold" pitchFamily="34" charset="0"/>
              </a:rPr>
              <a:t>(</a:t>
            </a:r>
            <a:r>
              <a:rPr lang="es-AR" sz="1200" dirty="0" err="1" smtClean="0">
                <a:solidFill>
                  <a:schemeClr val="tx1">
                    <a:lumMod val="50000"/>
                    <a:lumOff val="50000"/>
                  </a:schemeClr>
                </a:solidFill>
                <a:latin typeface="Arial Rounded MT Bold" pitchFamily="34" charset="0"/>
              </a:rPr>
              <a:t>Cataldi</a:t>
            </a:r>
            <a:r>
              <a:rPr lang="es-AR" sz="1200" dirty="0" smtClean="0">
                <a:solidFill>
                  <a:schemeClr val="tx1">
                    <a:lumMod val="50000"/>
                    <a:lumOff val="50000"/>
                  </a:schemeClr>
                </a:solidFill>
                <a:latin typeface="Arial Rounded MT Bold" pitchFamily="34" charset="0"/>
              </a:rPr>
              <a:t> - </a:t>
            </a:r>
            <a:r>
              <a:rPr lang="es-AR" sz="1200" dirty="0" err="1" smtClean="0">
                <a:solidFill>
                  <a:schemeClr val="tx1">
                    <a:lumMod val="50000"/>
                    <a:lumOff val="50000"/>
                  </a:schemeClr>
                </a:solidFill>
                <a:latin typeface="Arial Rounded MT Bold" pitchFamily="34" charset="0"/>
              </a:rPr>
              <a:t>Hermida</a:t>
            </a:r>
            <a:r>
              <a:rPr lang="es-AR" sz="1200" dirty="0" smtClean="0">
                <a:solidFill>
                  <a:schemeClr val="tx1">
                    <a:lumMod val="50000"/>
                    <a:lumOff val="50000"/>
                  </a:schemeClr>
                </a:solidFill>
                <a:latin typeface="Arial Rounded MT Bold" pitchFamily="34" charset="0"/>
              </a:rPr>
              <a:t> </a:t>
            </a:r>
            <a:r>
              <a:rPr lang="es-AR" sz="1200" dirty="0" err="1" smtClean="0">
                <a:solidFill>
                  <a:schemeClr val="tx1">
                    <a:lumMod val="50000"/>
                    <a:lumOff val="50000"/>
                  </a:schemeClr>
                </a:solidFill>
                <a:latin typeface="Arial Rounded MT Bold" pitchFamily="34" charset="0"/>
              </a:rPr>
              <a:t>Pezzelatto</a:t>
            </a:r>
            <a:r>
              <a:rPr lang="es-AR" sz="1200" dirty="0">
                <a:solidFill>
                  <a:schemeClr val="tx1">
                    <a:lumMod val="50000"/>
                    <a:lumOff val="50000"/>
                  </a:schemeClr>
                </a:solidFill>
                <a:latin typeface="Arial Rounded MT Bold" pitchFamily="34" charset="0"/>
              </a:rPr>
              <a:t> </a:t>
            </a:r>
            <a:r>
              <a:rPr lang="es-AR" sz="1200" dirty="0" smtClean="0">
                <a:solidFill>
                  <a:schemeClr val="tx1">
                    <a:lumMod val="50000"/>
                    <a:lumOff val="50000"/>
                  </a:schemeClr>
                </a:solidFill>
                <a:latin typeface="Arial Rounded MT Bold" pitchFamily="34" charset="0"/>
              </a:rPr>
              <a:t>- Pérez García)</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071678"/>
            <a:ext cx="7143800" cy="2308324"/>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Descripción Bibliográfica Internacional Normalizada (ISBD) (Edición consolidada)</a:t>
            </a:r>
          </a:p>
          <a:p>
            <a:pPr algn="ct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Código de catalogación Reglas de Catalogación Angloamericanas (2da. ed.; revisión de 2002, actualización de 2003) </a:t>
            </a:r>
          </a:p>
          <a:p>
            <a:pPr algn="ctr"/>
            <a:endParaRPr lang="es-AR" dirty="0" smtClean="0">
              <a:solidFill>
                <a:schemeClr val="tx1">
                  <a:lumMod val="50000"/>
                  <a:lumOff val="50000"/>
                </a:schemeClr>
              </a:solidFill>
              <a:latin typeface="Arial Rounded MT Bold" pitchFamily="34" charset="0"/>
            </a:endParaRPr>
          </a:p>
          <a:p>
            <a:pPr algn="ctr"/>
            <a:r>
              <a:rPr lang="es-AR" dirty="0" smtClean="0">
                <a:solidFill>
                  <a:schemeClr val="tx1">
                    <a:lumMod val="50000"/>
                    <a:lumOff val="50000"/>
                  </a:schemeClr>
                </a:solidFill>
                <a:latin typeface="Arial Rounded MT Bold" pitchFamily="34" charset="0"/>
              </a:rPr>
              <a:t>Formato Bibliográfico MARC21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1395</Words>
  <Application>Microsoft Office PowerPoint</Application>
  <PresentationFormat>Presentación en pantalla (4:3)</PresentationFormat>
  <Paragraphs>147</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MRECIC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dhp</dc:creator>
  <cp:lastModifiedBy>dhp</cp:lastModifiedBy>
  <cp:revision>46</cp:revision>
  <dcterms:created xsi:type="dcterms:W3CDTF">2017-11-13T21:25:05Z</dcterms:created>
  <dcterms:modified xsi:type="dcterms:W3CDTF">2017-11-15T14:42:21Z</dcterms:modified>
</cp:coreProperties>
</file>